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69" r:id="rId6"/>
    <p:sldId id="273" r:id="rId7"/>
    <p:sldId id="290" r:id="rId8"/>
    <p:sldId id="284" r:id="rId9"/>
    <p:sldId id="285" r:id="rId10"/>
    <p:sldId id="286" r:id="rId11"/>
    <p:sldId id="287" r:id="rId12"/>
    <p:sldId id="288" r:id="rId13"/>
    <p:sldId id="289" r:id="rId14"/>
    <p:sldId id="276" r:id="rId15"/>
    <p:sldId id="277" r:id="rId16"/>
    <p:sldId id="278" r:id="rId17"/>
    <p:sldId id="279" r:id="rId18"/>
    <p:sldId id="280" r:id="rId19"/>
    <p:sldId id="281" r:id="rId20"/>
    <p:sldId id="274" r:id="rId21"/>
    <p:sldId id="270" r:id="rId22"/>
    <p:sldId id="272" r:id="rId23"/>
    <p:sldId id="271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35C75-9229-4989-9224-715A0705E85C}" v="45" dt="2021-04-18T06:17:57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650"/>
  </p:normalViewPr>
  <p:slideViewPr>
    <p:cSldViewPr snapToGrid="0">
      <p:cViewPr>
        <p:scale>
          <a:sx n="121" d="100"/>
          <a:sy n="121" d="100"/>
        </p:scale>
        <p:origin x="2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8A448-CC2E-4036-90C8-26D7E1C30D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3A7D1C-6466-45E3-924C-04E494E945A9}">
      <dgm:prSet/>
      <dgm:spPr/>
      <dgm:t>
        <a:bodyPr/>
        <a:lstStyle/>
        <a:p>
          <a:pPr>
            <a:defRPr cap="all"/>
          </a:pPr>
          <a:r>
            <a:rPr lang="en-US"/>
            <a:t>Confusion Matrix</a:t>
          </a:r>
        </a:p>
      </dgm:t>
    </dgm:pt>
    <dgm:pt modelId="{70F1F7B8-D192-4CFE-984F-EA8ED897BEC3}" type="parTrans" cxnId="{D7EC2CDA-D23D-4BC6-BF7F-191F6351502C}">
      <dgm:prSet/>
      <dgm:spPr/>
      <dgm:t>
        <a:bodyPr/>
        <a:lstStyle/>
        <a:p>
          <a:endParaRPr lang="en-US"/>
        </a:p>
      </dgm:t>
    </dgm:pt>
    <dgm:pt modelId="{ED7E63EC-D818-404D-8A33-72A174C07B36}" type="sibTrans" cxnId="{D7EC2CDA-D23D-4BC6-BF7F-191F6351502C}">
      <dgm:prSet/>
      <dgm:spPr/>
      <dgm:t>
        <a:bodyPr/>
        <a:lstStyle/>
        <a:p>
          <a:endParaRPr lang="en-US"/>
        </a:p>
      </dgm:t>
    </dgm:pt>
    <dgm:pt modelId="{37847558-9554-4A4C-9798-6D51E91A95B4}">
      <dgm:prSet/>
      <dgm:spPr/>
      <dgm:t>
        <a:bodyPr/>
        <a:lstStyle/>
        <a:p>
          <a:pPr>
            <a:defRPr cap="all"/>
          </a:pPr>
          <a:r>
            <a:rPr lang="en-US"/>
            <a:t>Classification Report</a:t>
          </a:r>
        </a:p>
      </dgm:t>
    </dgm:pt>
    <dgm:pt modelId="{26FD469D-844A-4B4F-ABDC-F869015F2C30}" type="parTrans" cxnId="{CE858231-71CD-42E4-8F04-BD6172865B08}">
      <dgm:prSet/>
      <dgm:spPr/>
      <dgm:t>
        <a:bodyPr/>
        <a:lstStyle/>
        <a:p>
          <a:endParaRPr lang="en-US"/>
        </a:p>
      </dgm:t>
    </dgm:pt>
    <dgm:pt modelId="{640C3F7E-419B-45ED-BD9B-5C7A625ED00C}" type="sibTrans" cxnId="{CE858231-71CD-42E4-8F04-BD6172865B08}">
      <dgm:prSet/>
      <dgm:spPr/>
      <dgm:t>
        <a:bodyPr/>
        <a:lstStyle/>
        <a:p>
          <a:endParaRPr lang="en-US"/>
        </a:p>
      </dgm:t>
    </dgm:pt>
    <dgm:pt modelId="{D65E9465-B60D-4BF4-BA29-6F258BC7FE23}">
      <dgm:prSet/>
      <dgm:spPr/>
      <dgm:t>
        <a:bodyPr/>
        <a:lstStyle/>
        <a:p>
          <a:pPr>
            <a:defRPr cap="all"/>
          </a:pPr>
          <a:r>
            <a:rPr lang="en-US"/>
            <a:t>Accuracy </a:t>
          </a:r>
        </a:p>
      </dgm:t>
    </dgm:pt>
    <dgm:pt modelId="{FC468291-D015-4F58-9524-1D3ECDD24A9E}" type="parTrans" cxnId="{90600826-C31C-4F29-8CF9-636A2EDC812F}">
      <dgm:prSet/>
      <dgm:spPr/>
      <dgm:t>
        <a:bodyPr/>
        <a:lstStyle/>
        <a:p>
          <a:endParaRPr lang="en-US"/>
        </a:p>
      </dgm:t>
    </dgm:pt>
    <dgm:pt modelId="{D5DEC5A8-EADD-4E19-BBB1-21313471038B}" type="sibTrans" cxnId="{90600826-C31C-4F29-8CF9-636A2EDC812F}">
      <dgm:prSet/>
      <dgm:spPr/>
      <dgm:t>
        <a:bodyPr/>
        <a:lstStyle/>
        <a:p>
          <a:endParaRPr lang="en-US"/>
        </a:p>
      </dgm:t>
    </dgm:pt>
    <dgm:pt modelId="{63401192-D3AF-420A-93A6-D4C5E7016C01}" type="pres">
      <dgm:prSet presAssocID="{0D88A448-CC2E-4036-90C8-26D7E1C30DC9}" presName="root" presStyleCnt="0">
        <dgm:presLayoutVars>
          <dgm:dir/>
          <dgm:resizeHandles val="exact"/>
        </dgm:presLayoutVars>
      </dgm:prSet>
      <dgm:spPr/>
    </dgm:pt>
    <dgm:pt modelId="{F8022334-24F1-4258-90AE-FF743C2DD737}" type="pres">
      <dgm:prSet presAssocID="{013A7D1C-6466-45E3-924C-04E494E945A9}" presName="compNode" presStyleCnt="0"/>
      <dgm:spPr/>
    </dgm:pt>
    <dgm:pt modelId="{BDAB8571-3C2F-4668-9373-A490A6EA6381}" type="pres">
      <dgm:prSet presAssocID="{013A7D1C-6466-45E3-924C-04E494E945A9}" presName="iconBgRect" presStyleLbl="bgShp" presStyleIdx="0" presStyleCnt="3"/>
      <dgm:spPr/>
    </dgm:pt>
    <dgm:pt modelId="{0751E574-B7B2-4C3B-A206-8FC4A1A8EFCA}" type="pres">
      <dgm:prSet presAssocID="{013A7D1C-6466-45E3-924C-04E494E945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42DE994D-A7AD-4571-B086-DFDC2EFDFC31}" type="pres">
      <dgm:prSet presAssocID="{013A7D1C-6466-45E3-924C-04E494E945A9}" presName="spaceRect" presStyleCnt="0"/>
      <dgm:spPr/>
    </dgm:pt>
    <dgm:pt modelId="{9CF8FA6A-7F07-4959-8886-CBE42FB6C3C6}" type="pres">
      <dgm:prSet presAssocID="{013A7D1C-6466-45E3-924C-04E494E945A9}" presName="textRect" presStyleLbl="revTx" presStyleIdx="0" presStyleCnt="3">
        <dgm:presLayoutVars>
          <dgm:chMax val="1"/>
          <dgm:chPref val="1"/>
        </dgm:presLayoutVars>
      </dgm:prSet>
      <dgm:spPr/>
    </dgm:pt>
    <dgm:pt modelId="{ED60A012-76CA-40B3-BDC6-33EF37701FEF}" type="pres">
      <dgm:prSet presAssocID="{ED7E63EC-D818-404D-8A33-72A174C07B36}" presName="sibTrans" presStyleCnt="0"/>
      <dgm:spPr/>
    </dgm:pt>
    <dgm:pt modelId="{95A8AA4F-58CA-4054-ABD9-40E3B0382A5F}" type="pres">
      <dgm:prSet presAssocID="{37847558-9554-4A4C-9798-6D51E91A95B4}" presName="compNode" presStyleCnt="0"/>
      <dgm:spPr/>
    </dgm:pt>
    <dgm:pt modelId="{B94A301A-42C3-453D-8F83-866B852A9C82}" type="pres">
      <dgm:prSet presAssocID="{37847558-9554-4A4C-9798-6D51E91A95B4}" presName="iconBgRect" presStyleLbl="bgShp" presStyleIdx="1" presStyleCnt="3"/>
      <dgm:spPr/>
    </dgm:pt>
    <dgm:pt modelId="{7CA14E93-9BB4-45CD-87DF-8A979D4CB044}" type="pres">
      <dgm:prSet presAssocID="{37847558-9554-4A4C-9798-6D51E91A95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39D8C37-A954-4922-B7CC-BAF02684F3C1}" type="pres">
      <dgm:prSet presAssocID="{37847558-9554-4A4C-9798-6D51E91A95B4}" presName="spaceRect" presStyleCnt="0"/>
      <dgm:spPr/>
    </dgm:pt>
    <dgm:pt modelId="{366AD247-18BF-493A-9041-4625C4CCD103}" type="pres">
      <dgm:prSet presAssocID="{37847558-9554-4A4C-9798-6D51E91A95B4}" presName="textRect" presStyleLbl="revTx" presStyleIdx="1" presStyleCnt="3">
        <dgm:presLayoutVars>
          <dgm:chMax val="1"/>
          <dgm:chPref val="1"/>
        </dgm:presLayoutVars>
      </dgm:prSet>
      <dgm:spPr/>
    </dgm:pt>
    <dgm:pt modelId="{DBB3474E-1CA4-4317-A898-34C37ABCB098}" type="pres">
      <dgm:prSet presAssocID="{640C3F7E-419B-45ED-BD9B-5C7A625ED00C}" presName="sibTrans" presStyleCnt="0"/>
      <dgm:spPr/>
    </dgm:pt>
    <dgm:pt modelId="{421F023C-CCD4-4325-8A6B-735BA40F0CEB}" type="pres">
      <dgm:prSet presAssocID="{D65E9465-B60D-4BF4-BA29-6F258BC7FE23}" presName="compNode" presStyleCnt="0"/>
      <dgm:spPr/>
    </dgm:pt>
    <dgm:pt modelId="{904B5879-381B-4C66-A5A0-7E81EF0CD4D4}" type="pres">
      <dgm:prSet presAssocID="{D65E9465-B60D-4BF4-BA29-6F258BC7FE23}" presName="iconBgRect" presStyleLbl="bgShp" presStyleIdx="2" presStyleCnt="3"/>
      <dgm:spPr/>
    </dgm:pt>
    <dgm:pt modelId="{5BF5B40E-1746-4B6C-8053-DE3F725F5A81}" type="pres">
      <dgm:prSet presAssocID="{D65E9465-B60D-4BF4-BA29-6F258BC7FE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A30F1B-9464-44D6-B425-59112918C4C1}" type="pres">
      <dgm:prSet presAssocID="{D65E9465-B60D-4BF4-BA29-6F258BC7FE23}" presName="spaceRect" presStyleCnt="0"/>
      <dgm:spPr/>
    </dgm:pt>
    <dgm:pt modelId="{A04E2A15-B473-4299-8664-A50E4309B05D}" type="pres">
      <dgm:prSet presAssocID="{D65E9465-B60D-4BF4-BA29-6F258BC7FE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600826-C31C-4F29-8CF9-636A2EDC812F}" srcId="{0D88A448-CC2E-4036-90C8-26D7E1C30DC9}" destId="{D65E9465-B60D-4BF4-BA29-6F258BC7FE23}" srcOrd="2" destOrd="0" parTransId="{FC468291-D015-4F58-9524-1D3ECDD24A9E}" sibTransId="{D5DEC5A8-EADD-4E19-BBB1-21313471038B}"/>
    <dgm:cxn modelId="{CE858231-71CD-42E4-8F04-BD6172865B08}" srcId="{0D88A448-CC2E-4036-90C8-26D7E1C30DC9}" destId="{37847558-9554-4A4C-9798-6D51E91A95B4}" srcOrd="1" destOrd="0" parTransId="{26FD469D-844A-4B4F-ABDC-F869015F2C30}" sibTransId="{640C3F7E-419B-45ED-BD9B-5C7A625ED00C}"/>
    <dgm:cxn modelId="{DFA46332-2900-4D49-8293-078E37B4D500}" type="presOf" srcId="{0D88A448-CC2E-4036-90C8-26D7E1C30DC9}" destId="{63401192-D3AF-420A-93A6-D4C5E7016C01}" srcOrd="0" destOrd="0" presId="urn:microsoft.com/office/officeart/2018/5/layout/IconCircleLabelList"/>
    <dgm:cxn modelId="{3674EF3A-8248-4AB5-A988-EC1E55297BE6}" type="presOf" srcId="{37847558-9554-4A4C-9798-6D51E91A95B4}" destId="{366AD247-18BF-493A-9041-4625C4CCD103}" srcOrd="0" destOrd="0" presId="urn:microsoft.com/office/officeart/2018/5/layout/IconCircleLabelList"/>
    <dgm:cxn modelId="{12794EA0-EAED-4DB3-A796-6E8F002E262E}" type="presOf" srcId="{D65E9465-B60D-4BF4-BA29-6F258BC7FE23}" destId="{A04E2A15-B473-4299-8664-A50E4309B05D}" srcOrd="0" destOrd="0" presId="urn:microsoft.com/office/officeart/2018/5/layout/IconCircleLabelList"/>
    <dgm:cxn modelId="{D7EC2CDA-D23D-4BC6-BF7F-191F6351502C}" srcId="{0D88A448-CC2E-4036-90C8-26D7E1C30DC9}" destId="{013A7D1C-6466-45E3-924C-04E494E945A9}" srcOrd="0" destOrd="0" parTransId="{70F1F7B8-D192-4CFE-984F-EA8ED897BEC3}" sibTransId="{ED7E63EC-D818-404D-8A33-72A174C07B36}"/>
    <dgm:cxn modelId="{0D214CE4-B070-4B7C-A76C-770A3BE9BE36}" type="presOf" srcId="{013A7D1C-6466-45E3-924C-04E494E945A9}" destId="{9CF8FA6A-7F07-4959-8886-CBE42FB6C3C6}" srcOrd="0" destOrd="0" presId="urn:microsoft.com/office/officeart/2018/5/layout/IconCircleLabelList"/>
    <dgm:cxn modelId="{EC180E2C-4F1A-4251-B098-CF925F6A41FB}" type="presParOf" srcId="{63401192-D3AF-420A-93A6-D4C5E7016C01}" destId="{F8022334-24F1-4258-90AE-FF743C2DD737}" srcOrd="0" destOrd="0" presId="urn:microsoft.com/office/officeart/2018/5/layout/IconCircleLabelList"/>
    <dgm:cxn modelId="{0FFA8976-34C1-4B08-BA02-8926913C0C5E}" type="presParOf" srcId="{F8022334-24F1-4258-90AE-FF743C2DD737}" destId="{BDAB8571-3C2F-4668-9373-A490A6EA6381}" srcOrd="0" destOrd="0" presId="urn:microsoft.com/office/officeart/2018/5/layout/IconCircleLabelList"/>
    <dgm:cxn modelId="{68FD5706-FF1C-459C-BACB-E371B6F42348}" type="presParOf" srcId="{F8022334-24F1-4258-90AE-FF743C2DD737}" destId="{0751E574-B7B2-4C3B-A206-8FC4A1A8EFCA}" srcOrd="1" destOrd="0" presId="urn:microsoft.com/office/officeart/2018/5/layout/IconCircleLabelList"/>
    <dgm:cxn modelId="{8A8A1B8E-BA5F-4A6F-ADEA-17B28FA8E1DB}" type="presParOf" srcId="{F8022334-24F1-4258-90AE-FF743C2DD737}" destId="{42DE994D-A7AD-4571-B086-DFDC2EFDFC31}" srcOrd="2" destOrd="0" presId="urn:microsoft.com/office/officeart/2018/5/layout/IconCircleLabelList"/>
    <dgm:cxn modelId="{7AD37DFC-022E-422D-B29D-518F489BA117}" type="presParOf" srcId="{F8022334-24F1-4258-90AE-FF743C2DD737}" destId="{9CF8FA6A-7F07-4959-8886-CBE42FB6C3C6}" srcOrd="3" destOrd="0" presId="urn:microsoft.com/office/officeart/2018/5/layout/IconCircleLabelList"/>
    <dgm:cxn modelId="{33ECC2EB-CCA1-44C2-AF92-214F17E809AF}" type="presParOf" srcId="{63401192-D3AF-420A-93A6-D4C5E7016C01}" destId="{ED60A012-76CA-40B3-BDC6-33EF37701FEF}" srcOrd="1" destOrd="0" presId="urn:microsoft.com/office/officeart/2018/5/layout/IconCircleLabelList"/>
    <dgm:cxn modelId="{6565C80C-E2D1-4783-B82D-FFF5B4ABC071}" type="presParOf" srcId="{63401192-D3AF-420A-93A6-D4C5E7016C01}" destId="{95A8AA4F-58CA-4054-ABD9-40E3B0382A5F}" srcOrd="2" destOrd="0" presId="urn:microsoft.com/office/officeart/2018/5/layout/IconCircleLabelList"/>
    <dgm:cxn modelId="{2A929BE6-BC5C-41C2-9FA1-14D6CEE09C2A}" type="presParOf" srcId="{95A8AA4F-58CA-4054-ABD9-40E3B0382A5F}" destId="{B94A301A-42C3-453D-8F83-866B852A9C82}" srcOrd="0" destOrd="0" presId="urn:microsoft.com/office/officeart/2018/5/layout/IconCircleLabelList"/>
    <dgm:cxn modelId="{0E8B745F-598C-42CF-9D86-B79ED3ACDF25}" type="presParOf" srcId="{95A8AA4F-58CA-4054-ABD9-40E3B0382A5F}" destId="{7CA14E93-9BB4-45CD-87DF-8A979D4CB044}" srcOrd="1" destOrd="0" presId="urn:microsoft.com/office/officeart/2018/5/layout/IconCircleLabelList"/>
    <dgm:cxn modelId="{5A673DFB-A82B-4383-BA3D-5804C6199654}" type="presParOf" srcId="{95A8AA4F-58CA-4054-ABD9-40E3B0382A5F}" destId="{039D8C37-A954-4922-B7CC-BAF02684F3C1}" srcOrd="2" destOrd="0" presId="urn:microsoft.com/office/officeart/2018/5/layout/IconCircleLabelList"/>
    <dgm:cxn modelId="{6EB17D9F-84FF-4C47-9724-9259800C8FD4}" type="presParOf" srcId="{95A8AA4F-58CA-4054-ABD9-40E3B0382A5F}" destId="{366AD247-18BF-493A-9041-4625C4CCD103}" srcOrd="3" destOrd="0" presId="urn:microsoft.com/office/officeart/2018/5/layout/IconCircleLabelList"/>
    <dgm:cxn modelId="{57EC5E47-AB9B-4E1A-8D45-75FE645AB898}" type="presParOf" srcId="{63401192-D3AF-420A-93A6-D4C5E7016C01}" destId="{DBB3474E-1CA4-4317-A898-34C37ABCB098}" srcOrd="3" destOrd="0" presId="urn:microsoft.com/office/officeart/2018/5/layout/IconCircleLabelList"/>
    <dgm:cxn modelId="{14310D57-30CF-4A1D-8673-33DB79A75831}" type="presParOf" srcId="{63401192-D3AF-420A-93A6-D4C5E7016C01}" destId="{421F023C-CCD4-4325-8A6B-735BA40F0CEB}" srcOrd="4" destOrd="0" presId="urn:microsoft.com/office/officeart/2018/5/layout/IconCircleLabelList"/>
    <dgm:cxn modelId="{89742E52-7DD3-4A5F-8BFF-89AB2B94FD72}" type="presParOf" srcId="{421F023C-CCD4-4325-8A6B-735BA40F0CEB}" destId="{904B5879-381B-4C66-A5A0-7E81EF0CD4D4}" srcOrd="0" destOrd="0" presId="urn:microsoft.com/office/officeart/2018/5/layout/IconCircleLabelList"/>
    <dgm:cxn modelId="{8C78DA1E-6E6A-41D3-B457-761C99BC4DFD}" type="presParOf" srcId="{421F023C-CCD4-4325-8A6B-735BA40F0CEB}" destId="{5BF5B40E-1746-4B6C-8053-DE3F725F5A81}" srcOrd="1" destOrd="0" presId="urn:microsoft.com/office/officeart/2018/5/layout/IconCircleLabelList"/>
    <dgm:cxn modelId="{596E8554-3170-4B6E-9913-83DC794935B1}" type="presParOf" srcId="{421F023C-CCD4-4325-8A6B-735BA40F0CEB}" destId="{EFA30F1B-9464-44D6-B425-59112918C4C1}" srcOrd="2" destOrd="0" presId="urn:microsoft.com/office/officeart/2018/5/layout/IconCircleLabelList"/>
    <dgm:cxn modelId="{B762E0CA-977A-4206-8588-444280D4E21D}" type="presParOf" srcId="{421F023C-CCD4-4325-8A6B-735BA40F0CEB}" destId="{A04E2A15-B473-4299-8664-A50E4309B0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FA44F3-AFA5-440E-90B0-0AD2F436C20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EEFEA3-F9EE-480E-9C55-116A2AF18C30}">
      <dgm:prSet/>
      <dgm:spPr/>
      <dgm:t>
        <a:bodyPr/>
        <a:lstStyle/>
        <a:p>
          <a:r>
            <a:rPr lang="en-US"/>
            <a:t>Optimize</a:t>
          </a:r>
        </a:p>
      </dgm:t>
    </dgm:pt>
    <dgm:pt modelId="{2405EA69-9C18-4BBF-8D94-193A09B78484}" type="parTrans" cxnId="{6E9D27F2-1DF0-4EF7-B9B1-AFEDC657B23E}">
      <dgm:prSet/>
      <dgm:spPr/>
      <dgm:t>
        <a:bodyPr/>
        <a:lstStyle/>
        <a:p>
          <a:endParaRPr lang="en-US"/>
        </a:p>
      </dgm:t>
    </dgm:pt>
    <dgm:pt modelId="{6776E88B-D0C1-4503-A3CD-26F5EA4980C8}" type="sibTrans" cxnId="{6E9D27F2-1DF0-4EF7-B9B1-AFEDC657B23E}">
      <dgm:prSet/>
      <dgm:spPr/>
      <dgm:t>
        <a:bodyPr/>
        <a:lstStyle/>
        <a:p>
          <a:endParaRPr lang="en-US"/>
        </a:p>
      </dgm:t>
    </dgm:pt>
    <dgm:pt modelId="{D999E506-1729-4B85-AEDB-02CF144A02D1}">
      <dgm:prSet/>
      <dgm:spPr/>
      <dgm:t>
        <a:bodyPr/>
        <a:lstStyle/>
        <a:p>
          <a:r>
            <a:rPr lang="en-US"/>
            <a:t>Further optimize the top performing algorithms.</a:t>
          </a:r>
        </a:p>
      </dgm:t>
    </dgm:pt>
    <dgm:pt modelId="{BDD03F2E-8DC3-4769-8374-D4DEF1056C86}" type="parTrans" cxnId="{AD87A4E8-C1AF-4EC9-8190-38DEE1822882}">
      <dgm:prSet/>
      <dgm:spPr/>
      <dgm:t>
        <a:bodyPr/>
        <a:lstStyle/>
        <a:p>
          <a:endParaRPr lang="en-US"/>
        </a:p>
      </dgm:t>
    </dgm:pt>
    <dgm:pt modelId="{B2695642-ABEB-471F-9755-2F6807DAF536}" type="sibTrans" cxnId="{AD87A4E8-C1AF-4EC9-8190-38DEE1822882}">
      <dgm:prSet/>
      <dgm:spPr/>
      <dgm:t>
        <a:bodyPr/>
        <a:lstStyle/>
        <a:p>
          <a:endParaRPr lang="en-US"/>
        </a:p>
      </dgm:t>
    </dgm:pt>
    <dgm:pt modelId="{FDE58AF8-090F-459C-9EB1-3679935A739F}">
      <dgm:prSet/>
      <dgm:spPr/>
      <dgm:t>
        <a:bodyPr/>
        <a:lstStyle/>
        <a:p>
          <a:r>
            <a:rPr lang="en-US"/>
            <a:t>Generate</a:t>
          </a:r>
        </a:p>
      </dgm:t>
    </dgm:pt>
    <dgm:pt modelId="{2AF989D5-AC20-48D1-AB5C-67EB0FF6ADA4}" type="parTrans" cxnId="{CECABD96-B712-4009-8064-95E04F1FCD5F}">
      <dgm:prSet/>
      <dgm:spPr/>
      <dgm:t>
        <a:bodyPr/>
        <a:lstStyle/>
        <a:p>
          <a:endParaRPr lang="en-US"/>
        </a:p>
      </dgm:t>
    </dgm:pt>
    <dgm:pt modelId="{B0FC0BC7-9B67-47F8-AFAD-D0810978B25D}" type="sibTrans" cxnId="{CECABD96-B712-4009-8064-95E04F1FCD5F}">
      <dgm:prSet/>
      <dgm:spPr/>
      <dgm:t>
        <a:bodyPr/>
        <a:lstStyle/>
        <a:p>
          <a:endParaRPr lang="en-US"/>
        </a:p>
      </dgm:t>
    </dgm:pt>
    <dgm:pt modelId="{EACE1214-CD76-4EE4-B53F-879DED6D933E}">
      <dgm:prSet/>
      <dgm:spPr/>
      <dgm:t>
        <a:bodyPr/>
        <a:lstStyle/>
        <a:p>
          <a:r>
            <a:rPr lang="en-US"/>
            <a:t>Generate new data randomly, supply it to the trained model, and evaluate its performance based on its recommendations</a:t>
          </a:r>
        </a:p>
      </dgm:t>
    </dgm:pt>
    <dgm:pt modelId="{3E246D2D-881A-4BB3-BE39-3444BEFCCD70}" type="parTrans" cxnId="{4A7A1A4D-1EE1-4452-9217-EED1AE768657}">
      <dgm:prSet/>
      <dgm:spPr/>
      <dgm:t>
        <a:bodyPr/>
        <a:lstStyle/>
        <a:p>
          <a:endParaRPr lang="en-US"/>
        </a:p>
      </dgm:t>
    </dgm:pt>
    <dgm:pt modelId="{D89EFABF-CCC4-48C1-B431-D92610F68F5C}" type="sibTrans" cxnId="{4A7A1A4D-1EE1-4452-9217-EED1AE768657}">
      <dgm:prSet/>
      <dgm:spPr/>
      <dgm:t>
        <a:bodyPr/>
        <a:lstStyle/>
        <a:p>
          <a:endParaRPr lang="en-US"/>
        </a:p>
      </dgm:t>
    </dgm:pt>
    <dgm:pt modelId="{227C1B14-71FB-4BB1-A617-710C02608922}">
      <dgm:prSet/>
      <dgm:spPr/>
      <dgm:t>
        <a:bodyPr/>
        <a:lstStyle/>
        <a:p>
          <a:r>
            <a:rPr lang="en-US"/>
            <a:t>Implement</a:t>
          </a:r>
        </a:p>
      </dgm:t>
    </dgm:pt>
    <dgm:pt modelId="{F344F6EB-8850-491B-A82B-7E1802D18A7B}" type="parTrans" cxnId="{F50E1D8D-3B78-449A-8BF2-F89298EE65B3}">
      <dgm:prSet/>
      <dgm:spPr/>
      <dgm:t>
        <a:bodyPr/>
        <a:lstStyle/>
        <a:p>
          <a:endParaRPr lang="en-US"/>
        </a:p>
      </dgm:t>
    </dgm:pt>
    <dgm:pt modelId="{C7F4DB3F-8CFD-48AA-B392-C15D2C65AD79}" type="sibTrans" cxnId="{F50E1D8D-3B78-449A-8BF2-F89298EE65B3}">
      <dgm:prSet/>
      <dgm:spPr/>
      <dgm:t>
        <a:bodyPr/>
        <a:lstStyle/>
        <a:p>
          <a:endParaRPr lang="en-US"/>
        </a:p>
      </dgm:t>
    </dgm:pt>
    <dgm:pt modelId="{253A2067-CCD3-46FB-A007-33C9BCC5C6B7}">
      <dgm:prSet/>
      <dgm:spPr/>
      <dgm:t>
        <a:bodyPr/>
        <a:lstStyle/>
        <a:p>
          <a:r>
            <a:rPr lang="en-US"/>
            <a:t>Implement XGBoost algorithm.</a:t>
          </a:r>
        </a:p>
      </dgm:t>
    </dgm:pt>
    <dgm:pt modelId="{FFE7F8DA-FCA6-4814-AEDB-323A59A26EBC}" type="parTrans" cxnId="{3743406A-D10C-4845-96F0-B0AA6533C7D9}">
      <dgm:prSet/>
      <dgm:spPr/>
      <dgm:t>
        <a:bodyPr/>
        <a:lstStyle/>
        <a:p>
          <a:endParaRPr lang="en-US"/>
        </a:p>
      </dgm:t>
    </dgm:pt>
    <dgm:pt modelId="{36C87D22-9369-407E-AA73-83A1B8001FF7}" type="sibTrans" cxnId="{3743406A-D10C-4845-96F0-B0AA6533C7D9}">
      <dgm:prSet/>
      <dgm:spPr/>
      <dgm:t>
        <a:bodyPr/>
        <a:lstStyle/>
        <a:p>
          <a:endParaRPr lang="en-US"/>
        </a:p>
      </dgm:t>
    </dgm:pt>
    <dgm:pt modelId="{6A7AEFD9-0632-3C4F-859D-04E52ED98953}" type="pres">
      <dgm:prSet presAssocID="{5AFA44F3-AFA5-440E-90B0-0AD2F436C20B}" presName="Name0" presStyleCnt="0">
        <dgm:presLayoutVars>
          <dgm:dir/>
          <dgm:animLvl val="lvl"/>
          <dgm:resizeHandles val="exact"/>
        </dgm:presLayoutVars>
      </dgm:prSet>
      <dgm:spPr/>
    </dgm:pt>
    <dgm:pt modelId="{EC34192F-9BF1-7342-9D75-C993867C30C1}" type="pres">
      <dgm:prSet presAssocID="{15EEFEA3-F9EE-480E-9C55-116A2AF18C30}" presName="linNode" presStyleCnt="0"/>
      <dgm:spPr/>
    </dgm:pt>
    <dgm:pt modelId="{A1B8AF4E-12CB-C44D-AB81-22E39FC59CDC}" type="pres">
      <dgm:prSet presAssocID="{15EEFEA3-F9EE-480E-9C55-116A2AF18C30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CF5283B3-CBAE-0D47-81C5-5875DB38F2E4}" type="pres">
      <dgm:prSet presAssocID="{15EEFEA3-F9EE-480E-9C55-116A2AF18C30}" presName="descendantText" presStyleLbl="alignAccFollowNode1" presStyleIdx="0" presStyleCnt="3">
        <dgm:presLayoutVars>
          <dgm:bulletEnabled/>
        </dgm:presLayoutVars>
      </dgm:prSet>
      <dgm:spPr/>
    </dgm:pt>
    <dgm:pt modelId="{7AD24061-E781-0945-94B3-851E9635F565}" type="pres">
      <dgm:prSet presAssocID="{6776E88B-D0C1-4503-A3CD-26F5EA4980C8}" presName="sp" presStyleCnt="0"/>
      <dgm:spPr/>
    </dgm:pt>
    <dgm:pt modelId="{EC810639-15FD-4D4F-9F96-AF2D529AFC75}" type="pres">
      <dgm:prSet presAssocID="{FDE58AF8-090F-459C-9EB1-3679935A739F}" presName="linNode" presStyleCnt="0"/>
      <dgm:spPr/>
    </dgm:pt>
    <dgm:pt modelId="{5610023C-DB98-BC4F-9DD0-ACDB7C5A1A0A}" type="pres">
      <dgm:prSet presAssocID="{FDE58AF8-090F-459C-9EB1-3679935A739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9E5EA801-1D56-7B4B-A1FE-5248C1F34450}" type="pres">
      <dgm:prSet presAssocID="{FDE58AF8-090F-459C-9EB1-3679935A739F}" presName="descendantText" presStyleLbl="alignAccFollowNode1" presStyleIdx="1" presStyleCnt="3">
        <dgm:presLayoutVars>
          <dgm:bulletEnabled/>
        </dgm:presLayoutVars>
      </dgm:prSet>
      <dgm:spPr/>
    </dgm:pt>
    <dgm:pt modelId="{76B5C261-63F9-2140-BC4A-39D6BC7EC5A6}" type="pres">
      <dgm:prSet presAssocID="{B0FC0BC7-9B67-47F8-AFAD-D0810978B25D}" presName="sp" presStyleCnt="0"/>
      <dgm:spPr/>
    </dgm:pt>
    <dgm:pt modelId="{12824A70-5CAB-A54F-9EF9-9E84A8C3572C}" type="pres">
      <dgm:prSet presAssocID="{227C1B14-71FB-4BB1-A617-710C02608922}" presName="linNode" presStyleCnt="0"/>
      <dgm:spPr/>
    </dgm:pt>
    <dgm:pt modelId="{3C374D08-B051-1D4B-9132-3E06A5A55BAB}" type="pres">
      <dgm:prSet presAssocID="{227C1B14-71FB-4BB1-A617-710C02608922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360F4812-001D-3A45-A2D0-C719BC1DE7C9}" type="pres">
      <dgm:prSet presAssocID="{227C1B14-71FB-4BB1-A617-710C02608922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B36B940-3E8E-8341-80C2-4200057F5C13}" type="presOf" srcId="{15EEFEA3-F9EE-480E-9C55-116A2AF18C30}" destId="{A1B8AF4E-12CB-C44D-AB81-22E39FC59CDC}" srcOrd="0" destOrd="0" presId="urn:microsoft.com/office/officeart/2016/7/layout/VerticalSolidActionList"/>
    <dgm:cxn modelId="{4A7A1A4D-1EE1-4452-9217-EED1AE768657}" srcId="{FDE58AF8-090F-459C-9EB1-3679935A739F}" destId="{EACE1214-CD76-4EE4-B53F-879DED6D933E}" srcOrd="0" destOrd="0" parTransId="{3E246D2D-881A-4BB3-BE39-3444BEFCCD70}" sibTransId="{D89EFABF-CCC4-48C1-B431-D92610F68F5C}"/>
    <dgm:cxn modelId="{6115365C-3565-444C-A3C4-50B9486DCAAB}" type="presOf" srcId="{D999E506-1729-4B85-AEDB-02CF144A02D1}" destId="{CF5283B3-CBAE-0D47-81C5-5875DB38F2E4}" srcOrd="0" destOrd="0" presId="urn:microsoft.com/office/officeart/2016/7/layout/VerticalSolidActionList"/>
    <dgm:cxn modelId="{3743406A-D10C-4845-96F0-B0AA6533C7D9}" srcId="{227C1B14-71FB-4BB1-A617-710C02608922}" destId="{253A2067-CCD3-46FB-A007-33C9BCC5C6B7}" srcOrd="0" destOrd="0" parTransId="{FFE7F8DA-FCA6-4814-AEDB-323A59A26EBC}" sibTransId="{36C87D22-9369-407E-AA73-83A1B8001FF7}"/>
    <dgm:cxn modelId="{ACE01384-903C-7244-B25D-4830AE7C9D6C}" type="presOf" srcId="{5AFA44F3-AFA5-440E-90B0-0AD2F436C20B}" destId="{6A7AEFD9-0632-3C4F-859D-04E52ED98953}" srcOrd="0" destOrd="0" presId="urn:microsoft.com/office/officeart/2016/7/layout/VerticalSolidActionList"/>
    <dgm:cxn modelId="{F50E1D8D-3B78-449A-8BF2-F89298EE65B3}" srcId="{5AFA44F3-AFA5-440E-90B0-0AD2F436C20B}" destId="{227C1B14-71FB-4BB1-A617-710C02608922}" srcOrd="2" destOrd="0" parTransId="{F344F6EB-8850-491B-A82B-7E1802D18A7B}" sibTransId="{C7F4DB3F-8CFD-48AA-B392-C15D2C65AD79}"/>
    <dgm:cxn modelId="{CECABD96-B712-4009-8064-95E04F1FCD5F}" srcId="{5AFA44F3-AFA5-440E-90B0-0AD2F436C20B}" destId="{FDE58AF8-090F-459C-9EB1-3679935A739F}" srcOrd="1" destOrd="0" parTransId="{2AF989D5-AC20-48D1-AB5C-67EB0FF6ADA4}" sibTransId="{B0FC0BC7-9B67-47F8-AFAD-D0810978B25D}"/>
    <dgm:cxn modelId="{48AA9B99-EECD-7046-BC71-6672B2C90EDC}" type="presOf" srcId="{EACE1214-CD76-4EE4-B53F-879DED6D933E}" destId="{9E5EA801-1D56-7B4B-A1FE-5248C1F34450}" srcOrd="0" destOrd="0" presId="urn:microsoft.com/office/officeart/2016/7/layout/VerticalSolidActionList"/>
    <dgm:cxn modelId="{EE4510E3-20BC-074F-A730-7D40374BD234}" type="presOf" srcId="{FDE58AF8-090F-459C-9EB1-3679935A739F}" destId="{5610023C-DB98-BC4F-9DD0-ACDB7C5A1A0A}" srcOrd="0" destOrd="0" presId="urn:microsoft.com/office/officeart/2016/7/layout/VerticalSolidActionList"/>
    <dgm:cxn modelId="{AD87A4E8-C1AF-4EC9-8190-38DEE1822882}" srcId="{15EEFEA3-F9EE-480E-9C55-116A2AF18C30}" destId="{D999E506-1729-4B85-AEDB-02CF144A02D1}" srcOrd="0" destOrd="0" parTransId="{BDD03F2E-8DC3-4769-8374-D4DEF1056C86}" sibTransId="{B2695642-ABEB-471F-9755-2F6807DAF536}"/>
    <dgm:cxn modelId="{6E9D27F2-1DF0-4EF7-B9B1-AFEDC657B23E}" srcId="{5AFA44F3-AFA5-440E-90B0-0AD2F436C20B}" destId="{15EEFEA3-F9EE-480E-9C55-116A2AF18C30}" srcOrd="0" destOrd="0" parTransId="{2405EA69-9C18-4BBF-8D94-193A09B78484}" sibTransId="{6776E88B-D0C1-4503-A3CD-26F5EA4980C8}"/>
    <dgm:cxn modelId="{5C749DF5-248D-C841-9DBC-D16991376342}" type="presOf" srcId="{227C1B14-71FB-4BB1-A617-710C02608922}" destId="{3C374D08-B051-1D4B-9132-3E06A5A55BAB}" srcOrd="0" destOrd="0" presId="urn:microsoft.com/office/officeart/2016/7/layout/VerticalSolidActionList"/>
    <dgm:cxn modelId="{CE97B9F7-0789-DF43-A3AB-1E3EE16810BA}" type="presOf" srcId="{253A2067-CCD3-46FB-A007-33C9BCC5C6B7}" destId="{360F4812-001D-3A45-A2D0-C719BC1DE7C9}" srcOrd="0" destOrd="0" presId="urn:microsoft.com/office/officeart/2016/7/layout/VerticalSolidActionList"/>
    <dgm:cxn modelId="{84E4C60F-38ED-D547-8E7D-64DF80BE96A1}" type="presParOf" srcId="{6A7AEFD9-0632-3C4F-859D-04E52ED98953}" destId="{EC34192F-9BF1-7342-9D75-C993867C30C1}" srcOrd="0" destOrd="0" presId="urn:microsoft.com/office/officeart/2016/7/layout/VerticalSolidActionList"/>
    <dgm:cxn modelId="{00F50FF5-A9B1-4848-BE94-94919178EB66}" type="presParOf" srcId="{EC34192F-9BF1-7342-9D75-C993867C30C1}" destId="{A1B8AF4E-12CB-C44D-AB81-22E39FC59CDC}" srcOrd="0" destOrd="0" presId="urn:microsoft.com/office/officeart/2016/7/layout/VerticalSolidActionList"/>
    <dgm:cxn modelId="{CE63E68E-55F7-0048-BF12-4896CE55F757}" type="presParOf" srcId="{EC34192F-9BF1-7342-9D75-C993867C30C1}" destId="{CF5283B3-CBAE-0D47-81C5-5875DB38F2E4}" srcOrd="1" destOrd="0" presId="urn:microsoft.com/office/officeart/2016/7/layout/VerticalSolidActionList"/>
    <dgm:cxn modelId="{7722732E-D877-D548-B931-A16FEE165D7C}" type="presParOf" srcId="{6A7AEFD9-0632-3C4F-859D-04E52ED98953}" destId="{7AD24061-E781-0945-94B3-851E9635F565}" srcOrd="1" destOrd="0" presId="urn:microsoft.com/office/officeart/2016/7/layout/VerticalSolidActionList"/>
    <dgm:cxn modelId="{50A809A7-F141-A845-8B86-11E0E12F7BF3}" type="presParOf" srcId="{6A7AEFD9-0632-3C4F-859D-04E52ED98953}" destId="{EC810639-15FD-4D4F-9F96-AF2D529AFC75}" srcOrd="2" destOrd="0" presId="urn:microsoft.com/office/officeart/2016/7/layout/VerticalSolidActionList"/>
    <dgm:cxn modelId="{50587B25-16C7-0546-BB5E-2B46F4CFC27F}" type="presParOf" srcId="{EC810639-15FD-4D4F-9F96-AF2D529AFC75}" destId="{5610023C-DB98-BC4F-9DD0-ACDB7C5A1A0A}" srcOrd="0" destOrd="0" presId="urn:microsoft.com/office/officeart/2016/7/layout/VerticalSolidActionList"/>
    <dgm:cxn modelId="{2C1F9E91-D981-5540-8602-B60635709606}" type="presParOf" srcId="{EC810639-15FD-4D4F-9F96-AF2D529AFC75}" destId="{9E5EA801-1D56-7B4B-A1FE-5248C1F34450}" srcOrd="1" destOrd="0" presId="urn:microsoft.com/office/officeart/2016/7/layout/VerticalSolidActionList"/>
    <dgm:cxn modelId="{BFAB966A-250C-B144-8D9D-82787AA9A060}" type="presParOf" srcId="{6A7AEFD9-0632-3C4F-859D-04E52ED98953}" destId="{76B5C261-63F9-2140-BC4A-39D6BC7EC5A6}" srcOrd="3" destOrd="0" presId="urn:microsoft.com/office/officeart/2016/7/layout/VerticalSolidActionList"/>
    <dgm:cxn modelId="{4965C3CD-F59C-184B-98B0-1A9DE170F1D1}" type="presParOf" srcId="{6A7AEFD9-0632-3C4F-859D-04E52ED98953}" destId="{12824A70-5CAB-A54F-9EF9-9E84A8C3572C}" srcOrd="4" destOrd="0" presId="urn:microsoft.com/office/officeart/2016/7/layout/VerticalSolidActionList"/>
    <dgm:cxn modelId="{BB57A048-328D-F44D-88A9-E50075CCA884}" type="presParOf" srcId="{12824A70-5CAB-A54F-9EF9-9E84A8C3572C}" destId="{3C374D08-B051-1D4B-9132-3E06A5A55BAB}" srcOrd="0" destOrd="0" presId="urn:microsoft.com/office/officeart/2016/7/layout/VerticalSolidActionList"/>
    <dgm:cxn modelId="{CCE55D4D-FEC0-E048-BC38-6AA6550704B4}" type="presParOf" srcId="{12824A70-5CAB-A54F-9EF9-9E84A8C3572C}" destId="{360F4812-001D-3A45-A2D0-C719BC1DE7C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B8571-3C2F-4668-9373-A490A6EA6381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1E574-B7B2-4C3B-A206-8FC4A1A8EFCA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8FA6A-7F07-4959-8886-CBE42FB6C3C6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Confusion Matrix</a:t>
          </a:r>
        </a:p>
      </dsp:txBody>
      <dsp:txXfrm>
        <a:off x="71196" y="3145212"/>
        <a:ext cx="3093750" cy="720000"/>
      </dsp:txXfrm>
    </dsp:sp>
    <dsp:sp modelId="{B94A301A-42C3-453D-8F83-866B852A9C82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14E93-9BB4-45CD-87DF-8A979D4CB044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AD247-18BF-493A-9041-4625C4CCD103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Classification Report</a:t>
          </a:r>
        </a:p>
      </dsp:txBody>
      <dsp:txXfrm>
        <a:off x="3706353" y="3145212"/>
        <a:ext cx="3093750" cy="720000"/>
      </dsp:txXfrm>
    </dsp:sp>
    <dsp:sp modelId="{904B5879-381B-4C66-A5A0-7E81EF0CD4D4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5B40E-1746-4B6C-8053-DE3F725F5A81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E2A15-B473-4299-8664-A50E4309B05D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Accuracy </a:t>
          </a:r>
        </a:p>
      </dsp:txBody>
      <dsp:txXfrm>
        <a:off x="7341509" y="314521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283B3-CBAE-0D47-81C5-5875DB38F2E4}">
      <dsp:nvSpPr>
        <dsp:cNvPr id="0" name=""/>
        <dsp:cNvSpPr/>
      </dsp:nvSpPr>
      <dsp:spPr>
        <a:xfrm>
          <a:off x="2103120" y="1359"/>
          <a:ext cx="8412480" cy="139378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Further optimize the top performing algorithms.</a:t>
          </a:r>
        </a:p>
      </dsp:txBody>
      <dsp:txXfrm>
        <a:off x="2103120" y="1359"/>
        <a:ext cx="8412480" cy="1393787"/>
      </dsp:txXfrm>
    </dsp:sp>
    <dsp:sp modelId="{A1B8AF4E-12CB-C44D-AB81-22E39FC59CDC}">
      <dsp:nvSpPr>
        <dsp:cNvPr id="0" name=""/>
        <dsp:cNvSpPr/>
      </dsp:nvSpPr>
      <dsp:spPr>
        <a:xfrm>
          <a:off x="0" y="1359"/>
          <a:ext cx="2103120" cy="13937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Optimize</a:t>
          </a:r>
        </a:p>
      </dsp:txBody>
      <dsp:txXfrm>
        <a:off x="0" y="1359"/>
        <a:ext cx="2103120" cy="1393787"/>
      </dsp:txXfrm>
    </dsp:sp>
    <dsp:sp modelId="{9E5EA801-1D56-7B4B-A1FE-5248C1F34450}">
      <dsp:nvSpPr>
        <dsp:cNvPr id="0" name=""/>
        <dsp:cNvSpPr/>
      </dsp:nvSpPr>
      <dsp:spPr>
        <a:xfrm>
          <a:off x="2103120" y="1478775"/>
          <a:ext cx="8412480" cy="1393787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Generate new data randomly, supply it to the trained model, and evaluate its performance based on its recommendations</a:t>
          </a:r>
        </a:p>
      </dsp:txBody>
      <dsp:txXfrm>
        <a:off x="2103120" y="1478775"/>
        <a:ext cx="8412480" cy="1393787"/>
      </dsp:txXfrm>
    </dsp:sp>
    <dsp:sp modelId="{5610023C-DB98-BC4F-9DD0-ACDB7C5A1A0A}">
      <dsp:nvSpPr>
        <dsp:cNvPr id="0" name=""/>
        <dsp:cNvSpPr/>
      </dsp:nvSpPr>
      <dsp:spPr>
        <a:xfrm>
          <a:off x="0" y="1478775"/>
          <a:ext cx="2103120" cy="1393787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Generate</a:t>
          </a:r>
        </a:p>
      </dsp:txBody>
      <dsp:txXfrm>
        <a:off x="0" y="1478775"/>
        <a:ext cx="2103120" cy="1393787"/>
      </dsp:txXfrm>
    </dsp:sp>
    <dsp:sp modelId="{360F4812-001D-3A45-A2D0-C719BC1DE7C9}">
      <dsp:nvSpPr>
        <dsp:cNvPr id="0" name=""/>
        <dsp:cNvSpPr/>
      </dsp:nvSpPr>
      <dsp:spPr>
        <a:xfrm>
          <a:off x="2103120" y="2956190"/>
          <a:ext cx="8412480" cy="139378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 XGBoost algorithm.</a:t>
          </a:r>
        </a:p>
      </dsp:txBody>
      <dsp:txXfrm>
        <a:off x="2103120" y="2956190"/>
        <a:ext cx="8412480" cy="1393787"/>
      </dsp:txXfrm>
    </dsp:sp>
    <dsp:sp modelId="{3C374D08-B051-1D4B-9132-3E06A5A55BAB}">
      <dsp:nvSpPr>
        <dsp:cNvPr id="0" name=""/>
        <dsp:cNvSpPr/>
      </dsp:nvSpPr>
      <dsp:spPr>
        <a:xfrm>
          <a:off x="0" y="2956190"/>
          <a:ext cx="2103120" cy="139378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</a:t>
          </a:r>
        </a:p>
      </dsp:txBody>
      <dsp:txXfrm>
        <a:off x="0" y="2956190"/>
        <a:ext cx="2103120" cy="139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8EB90-ECF6-0F49-9A90-A5BA1896771C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3A6C9-A9D6-324A-AF63-C8480592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3A6C9-A9D6-324A-AF63-C8480592BA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9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52CF-F5B2-4044-9FDC-1D981121C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3D979-1855-4167-AC68-5AA5F797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0635-5C95-44F7-87AE-D2F01FC6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31F96-B47C-4871-91FA-5D197684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37072-0E5B-49AE-B3FC-BBA3DF5E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14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BC3F-BD40-44F3-98D8-83E0278B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BD6F8-0DAB-4CAE-8168-6CA0AEF1A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A595B-3EC8-4756-9F37-E1F4274C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4FCF-8390-4C6C-9968-4EDD669F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8EF58-9078-4D6C-9176-A184E169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20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5E42B-CB33-4826-8CF1-FB001444B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ABF69-C5F4-4C7D-B25D-4EAC97C88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C1871-433F-4C1A-BF42-D1BBCD23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0CCC2-E350-4DD9-9458-D1C987DE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48CA1-EF76-4C62-AC9F-7A981271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4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928A-46A5-4688-A06E-7672C01A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2E52-B879-4815-982A-30D2D92E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B8451-B76A-46E8-8E02-F5B28DA9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62C6-C89C-4BB4-B9C9-34A699E3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3619-7C65-4B52-805B-2A1303DE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8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B46D-C058-417F-8BBB-3569E812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58687-B2FD-4CD0-9C67-8733C27C2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5B315-15DC-4108-9085-9EBC571F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EC2A-21CD-4D8D-98B5-A89DCA37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149C-FCCD-4B5F-AC72-37A5FE1A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09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FA5C-9ED5-4BFC-B63F-925BB93E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1DA6-2FB5-4BD0-A89F-BF290A73A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0E98F-B10C-433D-966A-0E0B00351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98E3-CD32-47D8-AE51-C97BC622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A9600-64D8-456D-A45D-3120C6D2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B878B-9990-4246-A031-85109281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66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DC09-49DB-4E9D-BB61-3E9874D8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E0B56-1149-4AC4-B406-17886615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1987A-9245-46E2-BF9E-81DC35F33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15E4-B23B-4FE7-A192-A6775F28C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822DC-8605-41A4-95A4-04E0B737E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7ECC1-1FF3-4B8E-9BD2-78302237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3A70E-38E2-4549-999E-C03124BE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921A2-9FFD-426D-AA7E-4A455B81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0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EE39-2AD7-4A1E-ADE1-1A8362C9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E8790-E195-44DA-9074-912957FE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81D91-9591-4168-B57E-B4232116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80678-0261-40FD-8462-44CBB763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05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A2D4-A5D7-467D-9403-B7BAEE22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433F6-E4D1-4CCD-B56C-782962C7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D5FEE-0E0D-4560-8510-E157DB7C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60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7FD6-F1C3-45CE-B854-18C83F36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18AEF-DA36-450B-8CC5-EF4C37F0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AF092-F4EC-4BF0-91EF-4289A53B3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56CA-4569-455E-83D1-D58F72F1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30461-D0B0-4918-9582-7084D691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3ABE0-1004-49E6-A56D-8FC42CD5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13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C3A1-82E9-4681-8474-CD195E17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9544D-4993-4C74-8840-11A9C30FB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6D961-E066-4371-9509-6C8D9F26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DA6BB-DC82-4340-B76E-3269CF72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D58D-6391-442A-A472-C8AEAD2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D556F-95E3-4D2C-8656-B08C301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13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517E4-5F08-48D2-B44F-395C46F2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98F14-1C27-4852-950D-9722880A6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B382-542F-41CB-93AF-F7EC5AEA5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6C074-4F34-4A75-86A9-2A86C885FC50}" type="datetimeFigureOut">
              <a:rPr lang="en-IN" smtClean="0"/>
              <a:t>19/04/21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B1026-E45A-417C-B6F0-52A8C266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BDB9-9368-4E7E-BF2E-AE6FE78B2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B0C0-D93E-4C01-9A38-F3E72A3551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5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combines harvesting wheat">
            <a:extLst>
              <a:ext uri="{FF2B5EF4-FFF2-40B4-BE49-F238E27FC236}">
                <a16:creationId xmlns:a16="http://schemas.microsoft.com/office/drawing/2014/main" id="{F31E71CB-706D-4358-9505-775C1135B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7" r="509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6" name="Freeform: Shape 5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FF477-B0C0-48F8-B930-FB9D714FA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/>
              <a:t>CROP RECOMMENDATION SYSTEM</a:t>
            </a:r>
            <a:endParaRPr lang="en-IN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45676-7FE8-435F-BD5A-502ED0774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Neha Nagesh Shetty</a:t>
            </a:r>
          </a:p>
          <a:p>
            <a:pPr algn="l"/>
            <a:r>
              <a:rPr lang="en-US" sz="2000" dirty="0"/>
              <a:t>Rachana Anil</a:t>
            </a:r>
          </a:p>
          <a:p>
            <a:pPr algn="l"/>
            <a:r>
              <a:rPr lang="en-US" sz="2000" dirty="0"/>
              <a:t>Savitha Munirajaiah</a:t>
            </a:r>
            <a:endParaRPr lang="en-IN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6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CC248-18F6-40AC-A110-236B2B99DA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286" y="1476574"/>
                <a:ext cx="5703278" cy="495182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Data Shuffling</a:t>
                </a:r>
              </a:p>
              <a:p>
                <a:r>
                  <a:rPr lang="en-US" sz="1800" dirty="0"/>
                  <a:t>Data Split </a:t>
                </a:r>
              </a:p>
              <a:p>
                <a:pPr lvl="1"/>
                <a:r>
                  <a:rPr lang="en-US" sz="1400" dirty="0"/>
                  <a:t>Training - 60%</a:t>
                </a:r>
              </a:p>
              <a:p>
                <a:pPr lvl="1"/>
                <a:r>
                  <a:rPr lang="en-US" sz="1400" dirty="0"/>
                  <a:t>Validation - 20% </a:t>
                </a:r>
              </a:p>
              <a:p>
                <a:pPr lvl="1"/>
                <a:r>
                  <a:rPr lang="en-US" sz="1400" dirty="0"/>
                  <a:t>Testing – 20%</a:t>
                </a:r>
              </a:p>
              <a:p>
                <a:r>
                  <a:rPr lang="en-US" sz="1800" dirty="0"/>
                  <a:t>Data Normalization</a:t>
                </a:r>
              </a:p>
              <a:p>
                <a:pPr marL="0" indent="0">
                  <a:buNone/>
                </a:pPr>
                <a:r>
                  <a:rPr lang="en-US" sz="1800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    Where x = feature value,</a:t>
                </a:r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Model Training using normalized data</a:t>
                </a:r>
              </a:p>
              <a:p>
                <a:r>
                  <a:rPr lang="en-US" sz="1800" dirty="0"/>
                  <a:t>For Neural Network -  one-hot encoding of target data</a:t>
                </a:r>
                <a:endParaRPr lang="en-IN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CC248-18F6-40AC-A110-236B2B99DA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286" y="1476574"/>
                <a:ext cx="5703278" cy="4951828"/>
              </a:xfrm>
              <a:blipFill>
                <a:blip r:embed="rId2"/>
                <a:stretch>
                  <a:fillRect l="-665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>
            <a:extLst>
              <a:ext uri="{FF2B5EF4-FFF2-40B4-BE49-F238E27FC236}">
                <a16:creationId xmlns:a16="http://schemas.microsoft.com/office/drawing/2014/main" id="{0D4F1C39-C52A-4E97-B131-7127103B0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71"/>
          <a:stretch/>
        </p:blipFill>
        <p:spPr bwMode="auto">
          <a:xfrm>
            <a:off x="6096000" y="2445753"/>
            <a:ext cx="6004615" cy="19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04D41-4649-F447-9DBB-074AC74FA8C5}"/>
              </a:ext>
            </a:extLst>
          </p:cNvPr>
          <p:cNvSpPr txBox="1"/>
          <p:nvPr/>
        </p:nvSpPr>
        <p:spPr>
          <a:xfrm>
            <a:off x="520286" y="387608"/>
            <a:ext cx="5575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>
                <a:latin typeface="+mj-lt"/>
                <a:ea typeface="+mj-ea"/>
                <a:cs typeface="+mj-cs"/>
              </a:rPr>
              <a:t>Inference</a:t>
            </a:r>
            <a:endParaRPr lang="en-US" sz="5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806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EB6FA8-821C-48A2-A9D1-AABE7DBBDD21}"/>
              </a:ext>
            </a:extLst>
          </p:cNvPr>
          <p:cNvSpPr/>
          <p:nvPr/>
        </p:nvSpPr>
        <p:spPr>
          <a:xfrm>
            <a:off x="3836113" y="161991"/>
            <a:ext cx="3987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</a:p>
        </p:txBody>
      </p:sp>
      <p:pic>
        <p:nvPicPr>
          <p:cNvPr id="1026" name="Picture 2" descr="Intelligent clipart intelligent kid, Picture #2850052 intelligent clipart  intelligent kid">
            <a:extLst>
              <a:ext uri="{FF2B5EF4-FFF2-40B4-BE49-F238E27FC236}">
                <a16:creationId xmlns:a16="http://schemas.microsoft.com/office/drawing/2014/main" id="{57458565-0767-41DF-A585-7F11983E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63" y="3653161"/>
            <a:ext cx="3277020" cy="32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FBA4C31-38B5-4B4A-8AB5-ED5BBEEBE790}"/>
              </a:ext>
            </a:extLst>
          </p:cNvPr>
          <p:cNvSpPr/>
          <p:nvPr/>
        </p:nvSpPr>
        <p:spPr>
          <a:xfrm>
            <a:off x="7014841" y="4370003"/>
            <a:ext cx="3126417" cy="161354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Logistic Regression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Ridge and Lasso Regression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5339C85-1307-4552-862A-5A8D1630D72E}"/>
              </a:ext>
            </a:extLst>
          </p:cNvPr>
          <p:cNvSpPr/>
          <p:nvPr/>
        </p:nvSpPr>
        <p:spPr>
          <a:xfrm>
            <a:off x="6096000" y="1802163"/>
            <a:ext cx="3465250" cy="2209419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Gaussian Naive Bayes</a:t>
            </a:r>
          </a:p>
          <a:p>
            <a:r>
              <a:rPr lang="en-US" dirty="0">
                <a:solidFill>
                  <a:schemeClr val="tx1"/>
                </a:solidFill>
              </a:rPr>
              <a:t>K- Nearest Neighbor</a:t>
            </a:r>
          </a:p>
          <a:p>
            <a:r>
              <a:rPr lang="en-US" dirty="0">
                <a:solidFill>
                  <a:schemeClr val="tx1"/>
                </a:solidFill>
              </a:rPr>
              <a:t>Stochastic Gradient Descent Classifier</a:t>
            </a:r>
          </a:p>
          <a:p>
            <a:r>
              <a:rPr lang="en-US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029F38D-5EA4-438F-8917-84AF229A4783}"/>
              </a:ext>
            </a:extLst>
          </p:cNvPr>
          <p:cNvSpPr/>
          <p:nvPr/>
        </p:nvSpPr>
        <p:spPr>
          <a:xfrm>
            <a:off x="2050742" y="2875800"/>
            <a:ext cx="2461758" cy="149420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 Tree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2359175-F552-406D-9C64-3A4B09A341D0}"/>
              </a:ext>
            </a:extLst>
          </p:cNvPr>
          <p:cNvSpPr/>
          <p:nvPr/>
        </p:nvSpPr>
        <p:spPr>
          <a:xfrm>
            <a:off x="871491" y="4716285"/>
            <a:ext cx="3195961" cy="197972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Boost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AdaBoost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XGBoost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332805A0-C1DC-4443-B0D5-C8918BD45501}"/>
              </a:ext>
            </a:extLst>
          </p:cNvPr>
          <p:cNvSpPr/>
          <p:nvPr/>
        </p:nvSpPr>
        <p:spPr>
          <a:xfrm>
            <a:off x="3950563" y="1243537"/>
            <a:ext cx="2290439" cy="149420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Multi-Level Perceptron</a:t>
            </a:r>
          </a:p>
        </p:txBody>
      </p:sp>
    </p:spTree>
    <p:extLst>
      <p:ext uri="{BB962C8B-B14F-4D97-AF65-F5344CB8AC3E}">
        <p14:creationId xmlns:p14="http://schemas.microsoft.com/office/powerpoint/2010/main" val="37401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2AF0-1982-4006-90C9-FAA8B976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SUPORT VECTOR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6EC2-4CFA-4206-999F-D3F5730C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Hyperparameter tuning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1286F-4CF1-4FB9-BA5E-2D0FF175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574"/>
            <a:ext cx="6547338" cy="2335237"/>
          </a:xfrm>
          <a:prstGeom prst="rect">
            <a:avLst/>
          </a:prstGeom>
        </p:spPr>
      </p:pic>
      <p:pic>
        <p:nvPicPr>
          <p:cNvPr id="5122" name="Picture 2" descr="Importance of Splitting Train &amp; Test Set">
            <a:extLst>
              <a:ext uri="{FF2B5EF4-FFF2-40B4-BE49-F238E27FC236}">
                <a16:creationId xmlns:a16="http://schemas.microsoft.com/office/drawing/2014/main" id="{7A023A97-7389-41BF-BC71-D503AC22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40811"/>
            <a:ext cx="6210670" cy="18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7823C-2A51-0848-B282-E45812DA4A9A}"/>
              </a:ext>
            </a:extLst>
          </p:cNvPr>
          <p:cNvSpPr txBox="1"/>
          <p:nvPr/>
        </p:nvSpPr>
        <p:spPr>
          <a:xfrm>
            <a:off x="8173425" y="2405574"/>
            <a:ext cx="372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Error Control Parameter(C) =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Gamma = 0.1</a:t>
            </a:r>
          </a:p>
        </p:txBody>
      </p:sp>
    </p:spTree>
    <p:extLst>
      <p:ext uri="{BB962C8B-B14F-4D97-AF65-F5344CB8AC3E}">
        <p14:creationId xmlns:p14="http://schemas.microsoft.com/office/powerpoint/2010/main" val="230979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5140EF-8603-4976-8F39-FF95D4624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17885" cy="732154"/>
          </a:xfrm>
        </p:spPr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34D2-9524-4001-96C9-2A259CB9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6" y="1037519"/>
            <a:ext cx="38100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5C6E3E-6369-4025-B06D-FDADCE4D5B48}"/>
              </a:ext>
            </a:extLst>
          </p:cNvPr>
          <p:cNvSpPr txBox="1"/>
          <p:nvPr/>
        </p:nvSpPr>
        <p:spPr>
          <a:xfrm>
            <a:off x="5908528" y="714353"/>
            <a:ext cx="4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Gini criterion for splitting the nodes of a decision tree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D33DDF-695D-4439-946B-75DB8749B6BB}"/>
              </a:ext>
            </a:extLst>
          </p:cNvPr>
          <p:cNvSpPr txBox="1">
            <a:spLocks/>
          </p:cNvSpPr>
          <p:nvPr/>
        </p:nvSpPr>
        <p:spPr>
          <a:xfrm>
            <a:off x="372562" y="3469446"/>
            <a:ext cx="10515600" cy="732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RANDOM FOREST</a:t>
            </a:r>
            <a:endParaRPr lang="en-IN" sz="3600" dirty="0"/>
          </a:p>
        </p:txBody>
      </p:sp>
      <p:pic>
        <p:nvPicPr>
          <p:cNvPr id="2050" name="Picture 2" descr="A Quick and Dirty Guide to Random Forest Regression | by Ashwin Raj |  Towards Data Science">
            <a:extLst>
              <a:ext uri="{FF2B5EF4-FFF2-40B4-BE49-F238E27FC236}">
                <a16:creationId xmlns:a16="http://schemas.microsoft.com/office/drawing/2014/main" id="{034E920B-92D8-4D98-B923-D2B5184B4E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2" y="3551069"/>
            <a:ext cx="5092823" cy="286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C18FA-A407-4E2A-B9A8-57E1453EE7DD}"/>
              </a:ext>
            </a:extLst>
          </p:cNvPr>
          <p:cNvSpPr txBox="1"/>
          <p:nvPr/>
        </p:nvSpPr>
        <p:spPr>
          <a:xfrm>
            <a:off x="6737638" y="4983426"/>
            <a:ext cx="424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Gini criterion for splitting the nodes of a decision tree in random forest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 features are used to train the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06FE5-561D-4504-9F17-09A88C56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28" y="1528081"/>
            <a:ext cx="3477226" cy="10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BD2E-5061-4CC7-9034-157F693C4A8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2881544" cy="732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ADABOOST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6A57E-8DBA-4D4D-A8FE-D1EC70DFC342}"/>
              </a:ext>
            </a:extLst>
          </p:cNvPr>
          <p:cNvSpPr txBox="1"/>
          <p:nvPr/>
        </p:nvSpPr>
        <p:spPr>
          <a:xfrm>
            <a:off x="6266224" y="471095"/>
            <a:ext cx="3721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Decision tree is used as a base estimator for </a:t>
            </a:r>
            <a:r>
              <a:rPr lang="en-US" dirty="0" err="1"/>
              <a:t>ADABoosting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 estimators are used to train the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Learning rate chosen is 0.9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3D4520-0C7D-4B19-8D76-D02A5281259C}"/>
              </a:ext>
            </a:extLst>
          </p:cNvPr>
          <p:cNvSpPr txBox="1">
            <a:spLocks/>
          </p:cNvSpPr>
          <p:nvPr/>
        </p:nvSpPr>
        <p:spPr>
          <a:xfrm>
            <a:off x="6929761" y="3306053"/>
            <a:ext cx="2881544" cy="732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BOOST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85CA6-0561-4E3E-BD5A-26A157C187E8}"/>
              </a:ext>
            </a:extLst>
          </p:cNvPr>
          <p:cNvSpPr txBox="1"/>
          <p:nvPr/>
        </p:nvSpPr>
        <p:spPr>
          <a:xfrm>
            <a:off x="6645676" y="4982668"/>
            <a:ext cx="35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Exponential loss function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Learning rate 0.1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Decision tree is used as base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5B6AF-5BB7-4BB8-963E-AA4CB97D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280"/>
            <a:ext cx="5962650" cy="1047750"/>
          </a:xfrm>
          <a:prstGeom prst="rect">
            <a:avLst/>
          </a:prstGeom>
        </p:spPr>
      </p:pic>
      <p:pic>
        <p:nvPicPr>
          <p:cNvPr id="1036" name="Picture 12" descr="discord - Album on Imgur">
            <a:extLst>
              <a:ext uri="{FF2B5EF4-FFF2-40B4-BE49-F238E27FC236}">
                <a16:creationId xmlns:a16="http://schemas.microsoft.com/office/drawing/2014/main" id="{E691B2FE-35BB-5B4D-AB13-D05BA0EDC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8" y="3306053"/>
            <a:ext cx="5100965" cy="2876944"/>
          </a:xfrm>
          <a:prstGeom prst="rect">
            <a:avLst/>
          </a:prstGeom>
          <a:noFill/>
          <a:effectLst>
            <a:softEdge rad="711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3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800F-1524-476E-9A69-BBC15D63D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79"/>
            <a:ext cx="10515600" cy="5254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NN model architecture</a:t>
            </a:r>
            <a:endParaRPr lang="en-IN" sz="24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8D346FC-8417-49CA-AE75-3409F933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3192"/>
            <a:ext cx="6956108" cy="52542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26D891-B396-4329-93CB-1935B414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25"/>
            <a:ext cx="10515600" cy="732154"/>
          </a:xfrm>
        </p:spPr>
        <p:txBody>
          <a:bodyPr/>
          <a:lstStyle/>
          <a:p>
            <a:r>
              <a:rPr lang="en-US" dirty="0"/>
              <a:t>MULTILEVEL PERCEPTRON(NN)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E5FE-078F-4628-B8A2-DC4578C10F30}"/>
              </a:ext>
            </a:extLst>
          </p:cNvPr>
          <p:cNvSpPr txBox="1"/>
          <p:nvPr/>
        </p:nvSpPr>
        <p:spPr>
          <a:xfrm>
            <a:off x="8263697" y="1510846"/>
            <a:ext cx="3721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are using a sequential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7 inputs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used 2 hidden 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Adam optimizer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Loss Function: Categorial cross entropy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22 outputs</a:t>
            </a:r>
          </a:p>
        </p:txBody>
      </p:sp>
      <p:pic>
        <p:nvPicPr>
          <p:cNvPr id="4098" name="Picture 2" descr="A Simple Overview of Multilayer Perceptron (MLP) Deep Learning">
            <a:extLst>
              <a:ext uri="{FF2B5EF4-FFF2-40B4-BE49-F238E27FC236}">
                <a16:creationId xmlns:a16="http://schemas.microsoft.com/office/drawing/2014/main" id="{E618C41A-9078-404C-AF3F-A280A87386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40" y="3753855"/>
            <a:ext cx="4743760" cy="266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1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0014-6E74-4F68-98E7-C15BEFE5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LASSO &amp; RIDGE REGULARIZATION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84F1-93F0-483A-8DE4-537812E1B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Optimize the code with the help of regularization</a:t>
            </a:r>
          </a:p>
          <a:p>
            <a:r>
              <a:rPr lang="en-US" sz="2000" dirty="0"/>
              <a:t>L1 and L2 regression.</a:t>
            </a:r>
            <a:endParaRPr lang="en-IN" sz="20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09-7A66-4466-8C7E-DE7FE763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" y="2435992"/>
            <a:ext cx="4931755" cy="3711146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9998512F-A823-4FB1-8BB1-2427C004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851908"/>
            <a:ext cx="5167185" cy="32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6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3728E-1E56-7749-9A2F-4E7DDDA9B629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Evaluation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7B062E2-C719-4065-AD03-BD1778A70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44479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29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2A13E-AA00-3A4B-BEA9-52AA5B3D5B97}"/>
              </a:ext>
            </a:extLst>
          </p:cNvPr>
          <p:cNvSpPr txBox="1"/>
          <p:nvPr/>
        </p:nvSpPr>
        <p:spPr>
          <a:xfrm>
            <a:off x="381899" y="78210"/>
            <a:ext cx="3243582" cy="218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Confusion Matrix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D5702-B001-2A45-A80B-47EB1B5219D9}"/>
              </a:ext>
            </a:extLst>
          </p:cNvPr>
          <p:cNvSpPr txBox="1"/>
          <p:nvPr/>
        </p:nvSpPr>
        <p:spPr>
          <a:xfrm>
            <a:off x="381899" y="1973613"/>
            <a:ext cx="282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K-Nearest Neighbor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46E9E-872B-FE4D-B7F9-E68DB33CDDE2}"/>
              </a:ext>
            </a:extLst>
          </p:cNvPr>
          <p:cNvSpPr txBox="1"/>
          <p:nvPr/>
        </p:nvSpPr>
        <p:spPr>
          <a:xfrm>
            <a:off x="481274" y="4659039"/>
            <a:ext cx="3144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Rice</a:t>
            </a:r>
          </a:p>
          <a:p>
            <a:endParaRPr lang="en-US" sz="1600" dirty="0"/>
          </a:p>
          <a:p>
            <a:r>
              <a:rPr lang="en-US" sz="1600" dirty="0"/>
              <a:t>TP = 11</a:t>
            </a:r>
          </a:p>
          <a:p>
            <a:r>
              <a:rPr lang="en-US" sz="1600" dirty="0"/>
              <a:t>FN = 5</a:t>
            </a:r>
          </a:p>
          <a:p>
            <a:r>
              <a:rPr lang="en-US" sz="1600" dirty="0"/>
              <a:t>FP = 0</a:t>
            </a:r>
          </a:p>
          <a:p>
            <a:r>
              <a:rPr lang="en-US" sz="1600" dirty="0"/>
              <a:t>TN = 440 – (11 + 5 + 0) = 424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73C9A99-F870-8A49-8ACB-A4079C80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0" y="2382771"/>
            <a:ext cx="2755335" cy="2058762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EC8492EC-7C6D-9046-BABD-3620D3E9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09" y="0"/>
            <a:ext cx="8036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4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2A13E-AA00-3A4B-BEA9-52AA5B3D5B97}"/>
              </a:ext>
            </a:extLst>
          </p:cNvPr>
          <p:cNvSpPr txBox="1"/>
          <p:nvPr/>
        </p:nvSpPr>
        <p:spPr>
          <a:xfrm>
            <a:off x="324767" y="208043"/>
            <a:ext cx="4612145" cy="1843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Classification Report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D5702-B001-2A45-A80B-47EB1B5219D9}"/>
              </a:ext>
            </a:extLst>
          </p:cNvPr>
          <p:cNvSpPr txBox="1"/>
          <p:nvPr/>
        </p:nvSpPr>
        <p:spPr>
          <a:xfrm>
            <a:off x="356036" y="1909498"/>
            <a:ext cx="3346118" cy="39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K-Nearest Neighbor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0AF81-DC18-AD4D-ACC3-69DA1C411A98}"/>
              </a:ext>
            </a:extLst>
          </p:cNvPr>
          <p:cNvSpPr txBox="1"/>
          <p:nvPr/>
        </p:nvSpPr>
        <p:spPr>
          <a:xfrm>
            <a:off x="324767" y="2684948"/>
            <a:ext cx="5403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Precision — </a:t>
            </a:r>
            <a:r>
              <a:rPr lang="en-US" sz="1600" b="1" i="1" dirty="0"/>
              <a:t>What percent of your predictions were correct?</a:t>
            </a:r>
          </a:p>
          <a:p>
            <a:r>
              <a:rPr lang="en-US" sz="1600" dirty="0"/>
              <a:t>Accuracy of positive predictions.</a:t>
            </a:r>
          </a:p>
          <a:p>
            <a:r>
              <a:rPr lang="en-US" sz="1600" dirty="0"/>
              <a:t>Precision = TP/(TP + FP) </a:t>
            </a:r>
          </a:p>
          <a:p>
            <a:r>
              <a:rPr lang="en-US" sz="1600" dirty="0"/>
              <a:t>                 = </a:t>
            </a:r>
            <a:r>
              <a:rPr lang="en-US" sz="1600" b="1" dirty="0"/>
              <a:t>98%</a:t>
            </a:r>
          </a:p>
          <a:p>
            <a:endParaRPr lang="en-US" sz="1600" dirty="0"/>
          </a:p>
          <a:p>
            <a:r>
              <a:rPr lang="en-US" sz="1600" b="1" dirty="0"/>
              <a:t>Recall — </a:t>
            </a:r>
            <a:r>
              <a:rPr lang="en-US" sz="1600" b="1" i="1" dirty="0"/>
              <a:t>What percent of the positive cases did you catch?</a:t>
            </a:r>
          </a:p>
          <a:p>
            <a:r>
              <a:rPr lang="en-US" sz="1600" dirty="0"/>
              <a:t>Fraction of positives that were correctly identified.</a:t>
            </a:r>
          </a:p>
          <a:p>
            <a:r>
              <a:rPr lang="en-US" sz="1600" dirty="0"/>
              <a:t>Recall = TP/(TP+FN) </a:t>
            </a:r>
          </a:p>
          <a:p>
            <a:r>
              <a:rPr lang="en-US" sz="1600" dirty="0"/>
              <a:t>           = </a:t>
            </a:r>
            <a:r>
              <a:rPr lang="en-US" sz="1600" b="1" dirty="0"/>
              <a:t>97%</a:t>
            </a:r>
          </a:p>
          <a:p>
            <a:endParaRPr lang="en-US" sz="1600" dirty="0"/>
          </a:p>
          <a:p>
            <a:r>
              <a:rPr lang="en-US" sz="1600" b="1" dirty="0"/>
              <a:t>F1 score — </a:t>
            </a:r>
            <a:r>
              <a:rPr lang="en-US" sz="1600" b="1" i="1" dirty="0"/>
              <a:t>What percent of positive predictions were correct?</a:t>
            </a:r>
            <a:endParaRPr lang="en-US" sz="1600" dirty="0"/>
          </a:p>
          <a:p>
            <a:r>
              <a:rPr lang="en-US" sz="1600" dirty="0"/>
              <a:t>F1 Score = 2*(Recall * Precision) / (Recall + Precision) </a:t>
            </a:r>
          </a:p>
          <a:p>
            <a:r>
              <a:rPr lang="en-US" sz="1600" dirty="0"/>
              <a:t>                = </a:t>
            </a:r>
            <a:r>
              <a:rPr lang="en-US" sz="1600" b="1" dirty="0"/>
              <a:t>97%</a:t>
            </a:r>
          </a:p>
        </p:txBody>
      </p:sp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6A13AAAF-DE91-574E-9BB2-AD586521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00" y="50470"/>
            <a:ext cx="5403529" cy="67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2B6F2F5-5B1A-6945-9D72-3A5D3F829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25" y="643467"/>
            <a:ext cx="8044858" cy="5571065"/>
          </a:xfrm>
          <a:prstGeom prst="rect">
            <a:avLst/>
          </a:prstGeom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7613A5-2BC4-5643-AB99-B6A297C8C354}"/>
              </a:ext>
            </a:extLst>
          </p:cNvPr>
          <p:cNvSpPr txBox="1"/>
          <p:nvPr/>
        </p:nvSpPr>
        <p:spPr>
          <a:xfrm>
            <a:off x="200197" y="88958"/>
            <a:ext cx="3243582" cy="218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Precision Agriculture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2E188-BA46-4647-940B-9A5F1ABB6289}"/>
              </a:ext>
            </a:extLst>
          </p:cNvPr>
          <p:cNvSpPr txBox="1"/>
          <p:nvPr/>
        </p:nvSpPr>
        <p:spPr>
          <a:xfrm>
            <a:off x="200197" y="2679196"/>
            <a:ext cx="2458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data of soil parameters collected by Sensor Nodes are: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Soil Temperature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Humidity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Ph value</a:t>
            </a:r>
          </a:p>
          <a:p>
            <a:pPr marL="285750" indent="-285750">
              <a:buFontTx/>
              <a:buChar char="-"/>
            </a:pPr>
            <a:r>
              <a:rPr lang="en-US" dirty="0"/>
              <a:t>Nitrogen level</a:t>
            </a:r>
          </a:p>
          <a:p>
            <a:pPr marL="285750" indent="-285750">
              <a:buFontTx/>
              <a:buChar char="-"/>
            </a:pPr>
            <a:r>
              <a:rPr lang="en-US" dirty="0"/>
              <a:t>Phosphorous level</a:t>
            </a:r>
          </a:p>
        </p:txBody>
      </p:sp>
    </p:spTree>
    <p:extLst>
      <p:ext uri="{BB962C8B-B14F-4D97-AF65-F5344CB8AC3E}">
        <p14:creationId xmlns:p14="http://schemas.microsoft.com/office/powerpoint/2010/main" val="1726322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D4D5A74-2F30-3347-BB2D-8CB41D2D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5462" r="7898"/>
          <a:stretch/>
        </p:blipFill>
        <p:spPr>
          <a:xfrm>
            <a:off x="2123893" y="840557"/>
            <a:ext cx="9484328" cy="5157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FDE49-7FA4-9D42-8EA2-5EAA80845423}"/>
              </a:ext>
            </a:extLst>
          </p:cNvPr>
          <p:cNvSpPr txBox="1"/>
          <p:nvPr/>
        </p:nvSpPr>
        <p:spPr>
          <a:xfrm>
            <a:off x="316318" y="6025576"/>
            <a:ext cx="11559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LGR = Logistic Regression 		KNN = K-nearest Neighbor		SVM = Support Vector Machine	DT = Decision Trees	ADB = AdaBoost</a:t>
            </a:r>
          </a:p>
          <a:p>
            <a:r>
              <a:rPr lang="en-US" sz="1200" dirty="0"/>
              <a:t>GNB = Gaussian Naïve Bayes		SGD = Stochastic Gradient Descent 	NN = Neural Nets		RF = Random Forest 	GB = Gradient Boost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FD5A5-02D3-054E-A80F-E2F3CFEB0666}"/>
              </a:ext>
            </a:extLst>
          </p:cNvPr>
          <p:cNvSpPr txBox="1"/>
          <p:nvPr/>
        </p:nvSpPr>
        <p:spPr>
          <a:xfrm>
            <a:off x="156268" y="-252705"/>
            <a:ext cx="3243582" cy="218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57105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2132F-AE4A-5845-B6B0-73732597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87" y="351580"/>
            <a:ext cx="3630751" cy="1325563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Next Phase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D5814F2-2FB7-4AC3-987E-D565D7B02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39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49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96655F-218B-8047-88AC-03840BCE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95" y="1692878"/>
            <a:ext cx="8415124" cy="3811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0176D-013D-3A41-8800-FA0CC40F92AF}"/>
              </a:ext>
            </a:extLst>
          </p:cNvPr>
          <p:cNvSpPr txBox="1"/>
          <p:nvPr/>
        </p:nvSpPr>
        <p:spPr>
          <a:xfrm>
            <a:off x="353164" y="245877"/>
            <a:ext cx="98075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/>
              <a:t>Crop Recommendation System</a:t>
            </a:r>
          </a:p>
          <a:p>
            <a:r>
              <a:rPr lang="en-US" sz="4400" dirty="0"/>
              <a:t>Basic Idea </a:t>
            </a:r>
          </a:p>
          <a:p>
            <a:endParaRPr lang="en-US" sz="52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5CA8E-065A-3F4D-9A84-FA962CBB1437}"/>
              </a:ext>
            </a:extLst>
          </p:cNvPr>
          <p:cNvSpPr txBox="1"/>
          <p:nvPr/>
        </p:nvSpPr>
        <p:spPr>
          <a:xfrm>
            <a:off x="618978" y="2014160"/>
            <a:ext cx="3192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Input: Weather condition parameters and Soil parameters</a:t>
            </a:r>
          </a:p>
          <a:p>
            <a:endParaRPr lang="en-US" dirty="0"/>
          </a:p>
          <a:p>
            <a:r>
              <a:rPr lang="en-US" dirty="0"/>
              <a:t>Output: A crop that is best suited to grow in the given conditions.</a:t>
            </a:r>
          </a:p>
        </p:txBody>
      </p:sp>
    </p:spTree>
    <p:extLst>
      <p:ext uri="{BB962C8B-B14F-4D97-AF65-F5344CB8AC3E}">
        <p14:creationId xmlns:p14="http://schemas.microsoft.com/office/powerpoint/2010/main" val="344132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DA73EC-B033-A442-9E04-C6167B44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3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D244D-5B35-4CC9-B076-E10481F5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76" y="2105025"/>
            <a:ext cx="8456578" cy="39411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D8B0E-8B7A-B544-8AE5-D875A1BF5189}"/>
              </a:ext>
            </a:extLst>
          </p:cNvPr>
          <p:cNvSpPr txBox="1"/>
          <p:nvPr/>
        </p:nvSpPr>
        <p:spPr>
          <a:xfrm>
            <a:off x="276446" y="2105025"/>
            <a:ext cx="229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Summary Statistics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7C1002-7C65-A849-AC79-E259C40F229A}"/>
              </a:ext>
            </a:extLst>
          </p:cNvPr>
          <p:cNvSpPr/>
          <p:nvPr/>
        </p:nvSpPr>
        <p:spPr>
          <a:xfrm>
            <a:off x="3721395" y="4075596"/>
            <a:ext cx="925033" cy="43061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6D2C7DB-C7ED-D54D-8913-4E6F2027336B}"/>
              </a:ext>
            </a:extLst>
          </p:cNvPr>
          <p:cNvSpPr/>
          <p:nvPr/>
        </p:nvSpPr>
        <p:spPr>
          <a:xfrm>
            <a:off x="10224976" y="4075597"/>
            <a:ext cx="925033" cy="43061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FC46B0-21F0-4041-B0E9-0E0FE433E381}"/>
              </a:ext>
            </a:extLst>
          </p:cNvPr>
          <p:cNvSpPr txBox="1"/>
          <p:nvPr/>
        </p:nvSpPr>
        <p:spPr>
          <a:xfrm>
            <a:off x="276446" y="143113"/>
            <a:ext cx="43699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Data</a:t>
            </a:r>
            <a:r>
              <a:rPr lang="en-US" dirty="0"/>
              <a:t> </a:t>
            </a:r>
            <a:r>
              <a:rPr lang="en-US" sz="5200" dirty="0">
                <a:latin typeface="+mj-lt"/>
                <a:ea typeface="+mj-ea"/>
                <a:cs typeface="+mj-cs"/>
              </a:rPr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E13B-3A1E-BA4D-854F-A559E65119FB}"/>
              </a:ext>
            </a:extLst>
          </p:cNvPr>
          <p:cNvSpPr txBox="1"/>
          <p:nvPr/>
        </p:nvSpPr>
        <p:spPr>
          <a:xfrm>
            <a:off x="2987749" y="6156251"/>
            <a:ext cx="769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Large difference between overall spread of the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2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29CC5-12A2-4701-A046-CE4A8D61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" r="2653"/>
          <a:stretch/>
        </p:blipFill>
        <p:spPr>
          <a:xfrm>
            <a:off x="708114" y="2936408"/>
            <a:ext cx="10349051" cy="292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B74BE-EF5B-426E-805D-9576E03C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3" y="2275368"/>
            <a:ext cx="4807226" cy="526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1347F-1260-4B23-B74C-91DDF7A5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33" y="1719540"/>
            <a:ext cx="6095522" cy="421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4BE13-0014-B144-B65F-DBA288F0F958}"/>
              </a:ext>
            </a:extLst>
          </p:cNvPr>
          <p:cNvSpPr txBox="1"/>
          <p:nvPr/>
        </p:nvSpPr>
        <p:spPr>
          <a:xfrm>
            <a:off x="708114" y="429060"/>
            <a:ext cx="43699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Profiling</a:t>
            </a:r>
          </a:p>
        </p:txBody>
      </p:sp>
    </p:spTree>
    <p:extLst>
      <p:ext uri="{BB962C8B-B14F-4D97-AF65-F5344CB8AC3E}">
        <p14:creationId xmlns:p14="http://schemas.microsoft.com/office/powerpoint/2010/main" val="392905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751481B-88ED-7A49-B794-0E26285BAE94}"/>
              </a:ext>
            </a:extLst>
          </p:cNvPr>
          <p:cNvSpPr txBox="1"/>
          <p:nvPr/>
        </p:nvSpPr>
        <p:spPr>
          <a:xfrm>
            <a:off x="262379" y="285016"/>
            <a:ext cx="5575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Univariate Analysis</a:t>
            </a:r>
          </a:p>
        </p:txBody>
      </p:sp>
      <p:pic>
        <p:nvPicPr>
          <p:cNvPr id="10" name="Picture 9" descr="A diagram of a city&#10;&#10;Description automatically generated with low confidence">
            <a:extLst>
              <a:ext uri="{FF2B5EF4-FFF2-40B4-BE49-F238E27FC236}">
                <a16:creationId xmlns:a16="http://schemas.microsoft.com/office/drawing/2014/main" id="{489CE090-C6FA-DA42-9E13-B74D8846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371650"/>
            <a:ext cx="1050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0D93B-F7F2-403B-A890-BFF558A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" r="7493"/>
          <a:stretch/>
        </p:blipFill>
        <p:spPr>
          <a:xfrm>
            <a:off x="5262271" y="1177568"/>
            <a:ext cx="6752028" cy="4572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86E9F-7139-4FDF-85A5-3E3EA25A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9" y="1632085"/>
            <a:ext cx="4999892" cy="876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AB0AC4-7910-404D-AC7E-91BC9E77CF4E}"/>
              </a:ext>
            </a:extLst>
          </p:cNvPr>
          <p:cNvSpPr txBox="1"/>
          <p:nvPr/>
        </p:nvSpPr>
        <p:spPr>
          <a:xfrm>
            <a:off x="262379" y="285016"/>
            <a:ext cx="5575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Box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5A6CC-DACE-B144-B4E0-3F30600C8503}"/>
              </a:ext>
            </a:extLst>
          </p:cNvPr>
          <p:cNvSpPr txBox="1"/>
          <p:nvPr/>
        </p:nvSpPr>
        <p:spPr>
          <a:xfrm>
            <a:off x="262379" y="3080825"/>
            <a:ext cx="48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Data contains Outliers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points are NOT uniformly spread</a:t>
            </a:r>
          </a:p>
        </p:txBody>
      </p:sp>
    </p:spTree>
    <p:extLst>
      <p:ext uri="{BB962C8B-B14F-4D97-AF65-F5344CB8AC3E}">
        <p14:creationId xmlns:p14="http://schemas.microsoft.com/office/powerpoint/2010/main" val="401054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4569D-CC8C-42F4-A9FA-DF639915A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7"/>
          <a:stretch/>
        </p:blipFill>
        <p:spPr>
          <a:xfrm>
            <a:off x="4712676" y="285016"/>
            <a:ext cx="7479323" cy="6287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57F00-D603-4015-B86E-B916416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9" y="2502774"/>
            <a:ext cx="3970241" cy="1072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A6508-23D2-6747-9631-9C7079E0E65E}"/>
              </a:ext>
            </a:extLst>
          </p:cNvPr>
          <p:cNvSpPr txBox="1"/>
          <p:nvPr/>
        </p:nvSpPr>
        <p:spPr>
          <a:xfrm>
            <a:off x="262379" y="285016"/>
            <a:ext cx="55757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Bivariate </a:t>
            </a:r>
          </a:p>
          <a:p>
            <a:r>
              <a:rPr lang="en-US" sz="5200" dirty="0">
                <a:latin typeface="+mj-lt"/>
                <a:ea typeface="+mj-ea"/>
                <a:cs typeface="+mj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30548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5663805D9254199C65AAB6CD83B5E" ma:contentTypeVersion="5" ma:contentTypeDescription="Create a new document." ma:contentTypeScope="" ma:versionID="042ee8290a692b8c54fbcfe121a9f0c1">
  <xsd:schema xmlns:xsd="http://www.w3.org/2001/XMLSchema" xmlns:xs="http://www.w3.org/2001/XMLSchema" xmlns:p="http://schemas.microsoft.com/office/2006/metadata/properties" xmlns:ns3="7dd5eab7-991f-4588-b3da-46bae89a9b2a" xmlns:ns4="4e0b5960-3168-413f-b1ff-d892a7f4ed58" targetNamespace="http://schemas.microsoft.com/office/2006/metadata/properties" ma:root="true" ma:fieldsID="4524f40715b3996952f3da589e73414d" ns3:_="" ns4:_="">
    <xsd:import namespace="7dd5eab7-991f-4588-b3da-46bae89a9b2a"/>
    <xsd:import namespace="4e0b5960-3168-413f-b1ff-d892a7f4ed5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d5eab7-991f-4588-b3da-46bae89a9b2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0b5960-3168-413f-b1ff-d892a7f4ed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00F272-7D81-4C48-B0B8-165DB694C2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3F379-76E3-464B-B35C-A9CA16108F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d5eab7-991f-4588-b3da-46bae89a9b2a"/>
    <ds:schemaRef ds:uri="4e0b5960-3168-413f-b1ff-d892a7f4ed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779B7C-E800-47C1-92FB-2FAF18E45F42}">
  <ds:schemaRefs>
    <ds:schemaRef ds:uri="http://purl.org/dc/terms/"/>
    <ds:schemaRef ds:uri="4e0b5960-3168-413f-b1ff-d892a7f4ed58"/>
    <ds:schemaRef ds:uri="http://schemas.microsoft.com/office/2006/metadata/properties"/>
    <ds:schemaRef ds:uri="http://purl.org/dc/elements/1.1/"/>
    <ds:schemaRef ds:uri="http://schemas.microsoft.com/office/2006/documentManagement/types"/>
    <ds:schemaRef ds:uri="7dd5eab7-991f-4588-b3da-46bae89a9b2a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533</Words>
  <Application>Microsoft Macintosh PowerPoint</Application>
  <PresentationFormat>Widescreen</PresentationFormat>
  <Paragraphs>120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CROP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SUPORT VECTOR MACHINE</vt:lpstr>
      <vt:lpstr>DECISION TREE</vt:lpstr>
      <vt:lpstr>PowerPoint Presentation</vt:lpstr>
      <vt:lpstr>MULTILEVEL PERCEPTRON(NN)</vt:lpstr>
      <vt:lpstr>LASSO &amp; RIDGE REGULARIZATION</vt:lpstr>
      <vt:lpstr>PowerPoint Presentation</vt:lpstr>
      <vt:lpstr>PowerPoint Presentation</vt:lpstr>
      <vt:lpstr>PowerPoint Presentation</vt:lpstr>
      <vt:lpstr>PowerPoint Presentation</vt:lpstr>
      <vt:lpstr>Next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RECOMMENDATION SYSTEM</dc:title>
  <dc:creator>Savitha Munirajaiah</dc:creator>
  <cp:lastModifiedBy>Savitha Munirajaiah</cp:lastModifiedBy>
  <cp:revision>4</cp:revision>
  <dcterms:created xsi:type="dcterms:W3CDTF">2021-04-19T15:41:03Z</dcterms:created>
  <dcterms:modified xsi:type="dcterms:W3CDTF">2021-04-20T02:10:16Z</dcterms:modified>
</cp:coreProperties>
</file>